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7" r:id="rId2"/>
    <p:sldId id="276" r:id="rId3"/>
    <p:sldId id="277" r:id="rId4"/>
    <p:sldId id="278" r:id="rId5"/>
    <p:sldId id="281" r:id="rId6"/>
    <p:sldId id="282" r:id="rId7"/>
    <p:sldId id="280" r:id="rId8"/>
    <p:sldId id="285" r:id="rId9"/>
    <p:sldId id="283" r:id="rId10"/>
    <p:sldId id="284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cretariat" initials="MINEC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3FF"/>
    <a:srgbClr val="D6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9527" autoAdjust="0"/>
  </p:normalViewPr>
  <p:slideViewPr>
    <p:cSldViewPr snapToGrid="0">
      <p:cViewPr varScale="1">
        <p:scale>
          <a:sx n="87" d="100"/>
          <a:sy n="87" d="100"/>
        </p:scale>
        <p:origin x="1411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6F4B9-EC6E-4BC7-BDF2-4AAC21A4C4A3}" type="datetimeFigureOut">
              <a:rPr lang="es-ES" smtClean="0"/>
              <a:t>06/03/2019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0B814-D821-4AE2-A9E3-37BF48724754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081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B814-D821-4AE2-A9E3-37BF48724754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538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B814-D821-4AE2-A9E3-37BF48724754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5380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B814-D821-4AE2-A9E3-37BF48724754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5380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B814-D821-4AE2-A9E3-37BF48724754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6378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B814-D821-4AE2-A9E3-37BF48724754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8829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B814-D821-4AE2-A9E3-37BF48724754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1297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B814-D821-4AE2-A9E3-37BF48724754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5456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B814-D821-4AE2-A9E3-37BF48724754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5353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B814-D821-4AE2-A9E3-37BF48724754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225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60000"/>
            <a:ext cx="9144000" cy="381454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1990" y="3849472"/>
            <a:ext cx="5306210" cy="1655762"/>
          </a:xfrm>
        </p:spPr>
        <p:txBody>
          <a:bodyPr/>
          <a:lstStyle>
            <a:lvl1pPr marL="0" indent="0" algn="r">
              <a:spcBef>
                <a:spcPts val="600"/>
              </a:spcBef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41900"/>
            <a:ext cx="7772400" cy="1869487"/>
          </a:xfrm>
        </p:spPr>
        <p:txBody>
          <a:bodyPr anchor="ctr">
            <a:normAutofit/>
          </a:bodyPr>
          <a:lstStyle>
            <a:lvl1pPr algn="ctr">
              <a:defRPr sz="6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Modifiez le style du titre </a:t>
            </a:r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00" y="185001"/>
            <a:ext cx="3132000" cy="16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9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275425" y="1444832"/>
            <a:ext cx="8670600" cy="4999200"/>
          </a:xfrm>
          <a:prstGeom prst="rect">
            <a:avLst/>
          </a:prstGeom>
          <a:noFill/>
          <a:ln>
            <a:noFill/>
          </a:ln>
        </p:spPr>
        <p:txBody>
          <a:bodyPr lIns="79125" tIns="79125" rIns="79125" bIns="79125" anchor="t" anchorCtr="0"/>
          <a:lstStyle>
            <a:lvl1pPr marL="152400" marR="0" lvl="0" indent="-88900" algn="l" rtl="0">
              <a:lnSpc>
                <a:spcPct val="115000"/>
              </a:lnSpc>
              <a:spcBef>
                <a:spcPts val="300"/>
              </a:spcBef>
              <a:buClr>
                <a:srgbClr val="434343"/>
              </a:buClr>
              <a:buSzPct val="100000"/>
              <a:buFont typeface="Arial"/>
              <a:buChar char="o"/>
              <a:defRPr sz="1400">
                <a:solidFill>
                  <a:srgbClr val="434343"/>
                </a:solidFill>
              </a:defRPr>
            </a:lvl1pPr>
            <a:lvl2pPr marL="482600" marR="0" lvl="1" indent="-203200" algn="l" rtl="0">
              <a:lnSpc>
                <a:spcPct val="115000"/>
              </a:lnSpc>
              <a:spcBef>
                <a:spcPts val="300"/>
              </a:spcBef>
              <a:buFont typeface="Arial"/>
              <a:buChar char="o"/>
              <a:defRPr i="1"/>
            </a:lvl2pPr>
            <a:lvl3pPr marL="850900" marR="0" lvl="2" indent="-114300" algn="l" rtl="0">
              <a:lnSpc>
                <a:spcPct val="115000"/>
              </a:lnSpc>
              <a:spcBef>
                <a:spcPts val="300"/>
              </a:spcBef>
              <a:buClr>
                <a:srgbClr val="434343"/>
              </a:buClr>
              <a:buSzPct val="100000"/>
              <a:buFont typeface="Arial"/>
              <a:buChar char="o"/>
              <a:defRPr sz="1000">
                <a:solidFill>
                  <a:srgbClr val="434343"/>
                </a:solidFill>
              </a:defRPr>
            </a:lvl3pPr>
            <a:lvl4pPr marL="1384300" marR="0" lvl="3" indent="-127000" algn="l" rtl="0">
              <a:lnSpc>
                <a:spcPct val="115000"/>
              </a:lnSpc>
              <a:spcBef>
                <a:spcPts val="300"/>
              </a:spcBef>
              <a:buClr>
                <a:srgbClr val="434343"/>
              </a:buClr>
              <a:buSzPct val="100000"/>
              <a:buFont typeface="Arial"/>
              <a:buChar char="⁻"/>
              <a:defRPr sz="900">
                <a:solidFill>
                  <a:srgbClr val="434343"/>
                </a:solidFill>
              </a:defRPr>
            </a:lvl4pPr>
            <a:lvl5pPr marL="1778000" marR="0" lvl="4" indent="-127000" algn="l" rtl="0">
              <a:lnSpc>
                <a:spcPct val="115000"/>
              </a:lnSpc>
              <a:spcBef>
                <a:spcPts val="300"/>
              </a:spcBef>
              <a:buClr>
                <a:srgbClr val="55555A"/>
              </a:buClr>
              <a:buSzPct val="100000"/>
              <a:buFont typeface="Arial"/>
              <a:buChar char="»"/>
              <a:defRPr sz="800">
                <a:solidFill>
                  <a:srgbClr val="55555A"/>
                </a:solidFill>
              </a:defRPr>
            </a:lvl5pPr>
            <a:lvl6pPr marL="2171700" marR="0" lvl="5" indent="-88900" algn="l" rtl="0">
              <a:lnSpc>
                <a:spcPct val="115000"/>
              </a:lnSpc>
              <a:spcBef>
                <a:spcPts val="300"/>
              </a:spcBef>
              <a:buClr>
                <a:srgbClr val="55555A"/>
              </a:buClr>
              <a:buSzPct val="100000"/>
              <a:buFont typeface="Calibri"/>
              <a:buChar char="•"/>
              <a:defRPr sz="700">
                <a:solidFill>
                  <a:srgbClr val="55555A"/>
                </a:solidFill>
              </a:defRPr>
            </a:lvl6pPr>
            <a:lvl7pPr marL="2578100" marR="0" lvl="6" indent="-88900" algn="l" rtl="0">
              <a:lnSpc>
                <a:spcPct val="115000"/>
              </a:lnSpc>
              <a:spcBef>
                <a:spcPts val="300"/>
              </a:spcBef>
              <a:buClr>
                <a:srgbClr val="55555A"/>
              </a:buClr>
              <a:buSzPct val="100000"/>
              <a:buFont typeface="Calibri"/>
              <a:buChar char="•"/>
              <a:defRPr sz="600">
                <a:solidFill>
                  <a:srgbClr val="55555A"/>
                </a:solidFill>
              </a:defRPr>
            </a:lvl7pPr>
            <a:lvl8pPr marL="2971800" marR="0" lvl="7" indent="-88900" algn="l" rtl="0">
              <a:lnSpc>
                <a:spcPct val="115000"/>
              </a:lnSpc>
              <a:spcBef>
                <a:spcPts val="300"/>
              </a:spcBef>
              <a:buClr>
                <a:srgbClr val="55555A"/>
              </a:buClr>
              <a:buSzPct val="100000"/>
              <a:buFont typeface="Calibri"/>
              <a:buChar char="•"/>
              <a:defRPr sz="500">
                <a:solidFill>
                  <a:srgbClr val="55555A"/>
                </a:solidFill>
              </a:defRPr>
            </a:lvl8pPr>
            <a:lvl9pPr marL="3365500" marR="0" lvl="8" indent="-88900" algn="l" rtl="0">
              <a:lnSpc>
                <a:spcPct val="115000"/>
              </a:lnSpc>
              <a:spcBef>
                <a:spcPts val="300"/>
              </a:spcBef>
              <a:buClr>
                <a:srgbClr val="55555A"/>
              </a:buClr>
              <a:buSzPct val="100000"/>
              <a:buFont typeface="Calibri"/>
              <a:buChar char="•"/>
              <a:defRPr sz="500">
                <a:solidFill>
                  <a:srgbClr val="55555A"/>
                </a:solidFill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556783" y="6333133"/>
            <a:ext cx="548700" cy="524800"/>
          </a:xfrm>
          <a:prstGeom prst="rect">
            <a:avLst/>
          </a:prstGeom>
        </p:spPr>
        <p:txBody>
          <a:bodyPr lIns="79125" tIns="79125" rIns="79125" bIns="79125" anchor="ctr" anchorCtr="0">
            <a:noAutofit/>
          </a:bodyPr>
          <a:lstStyle/>
          <a:p>
            <a:fld id="{00000000-1234-1234-1234-123412341234}" type="slidenum">
              <a:rPr lang="fr"/>
              <a:pPr/>
              <a:t>‹#›</a:t>
            </a:fld>
            <a:endParaRPr lang="fr"/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68550" y="256867"/>
            <a:ext cx="6627000" cy="754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2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536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A94E-1D9B-4125-9902-6BFEE373EEA0}" type="datetimeFigureOut">
              <a:rPr lang="en-GB" smtClean="0"/>
              <a:t>06/03/2019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5F18-0A0A-4EBF-9150-D81CDC8E59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64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0"/>
            <a:ext cx="9144000" cy="38145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5491162" cy="1500187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400" b="1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>
            <a:normAutofit/>
          </a:bodyPr>
          <a:lstStyle>
            <a:lvl1pPr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88" y="4854448"/>
            <a:ext cx="2340000" cy="123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5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A94E-1D9B-4125-9902-6BFEE373EEA0}" type="datetimeFigureOut">
              <a:rPr lang="en-GB" smtClean="0"/>
              <a:t>06/03/2019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5F18-0A0A-4EBF-9150-D81CDC8E59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21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A94E-1D9B-4125-9902-6BFEE373EEA0}" type="datetimeFigureOut">
              <a:rPr lang="en-GB" smtClean="0"/>
              <a:t>06/03/2019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5F18-0A0A-4EBF-9150-D81CDC8E59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04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A94E-1D9B-4125-9902-6BFEE373EEA0}" type="datetimeFigureOut">
              <a:rPr lang="en-GB" smtClean="0"/>
              <a:t>06/03/2019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5F18-0A0A-4EBF-9150-D81CDC8E59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59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A94E-1D9B-4125-9902-6BFEE373EEA0}" type="datetimeFigureOut">
              <a:rPr lang="en-GB" smtClean="0"/>
              <a:t>06/03/2019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5F18-0A0A-4EBF-9150-D81CDC8E59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86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fr-FR" dirty="0"/>
              <a:t>Modifiez le style du titre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BA43-5F8B-48C5-91A4-BEB8641D32EC}" type="datetimeFigureOut">
              <a:rPr lang="fi-FI" smtClean="0">
                <a:solidFill>
                  <a:srgbClr val="04617B">
                    <a:shade val="90000"/>
                  </a:srgbClr>
                </a:solidFill>
              </a:rPr>
              <a:pPr/>
              <a:t>6.3.2019</a:t>
            </a:fld>
            <a:endParaRPr lang="fi-FI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1E67-33E8-47FE-BECB-27828F436D8A}" type="slidenum">
              <a:rPr lang="fi-F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2050" name="Picture 2" descr="D:\PN\JPI Agua\Corporate Image\Logo Water JPI 119 x 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89" y="6093296"/>
            <a:ext cx="11334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35480"/>
            <a:ext cx="8229600" cy="4389120"/>
          </a:xfrm>
        </p:spPr>
        <p:txBody>
          <a:bodyPr/>
          <a:lstStyle>
            <a:lvl1pPr eaLnBrk="1" latinLnBrk="0" hangingPunct="1">
              <a:defRPr/>
            </a:lvl1pPr>
          </a:lstStyle>
          <a:p>
            <a:pPr lvl="0" eaLnBrk="1" latinLnBrk="0" hangingPunct="1"/>
            <a:r>
              <a:rPr kumimoji="0" lang="en-GB" noProof="0" dirty="0" err="1"/>
              <a:t>Cliquez</a:t>
            </a:r>
            <a:r>
              <a:rPr kumimoji="0" lang="en-GB" noProof="0" dirty="0"/>
              <a:t> pour </a:t>
            </a:r>
            <a:r>
              <a:rPr kumimoji="0" lang="en-GB" noProof="0" dirty="0" err="1"/>
              <a:t>ajouter</a:t>
            </a:r>
            <a:r>
              <a:rPr kumimoji="0" lang="en-GB" noProof="0" dirty="0"/>
              <a:t> un sous-titre</a:t>
            </a:r>
            <a:endParaRPr lang="en-GB" noProof="0" dirty="0"/>
          </a:p>
          <a:p>
            <a:pPr lvl="1" eaLnBrk="1" latinLnBrk="0" hangingPunct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 eaLnBrk="1" latinLnBrk="0" hangingPunct="1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 eaLnBrk="1" latinLnBrk="0" hangingPunct="1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 eaLnBrk="1" latinLnBrk="0" hangingPunct="1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kumimoji="0" lang="en-GB" noProof="0" dirty="0"/>
          </a:p>
        </p:txBody>
      </p:sp>
    </p:spTree>
    <p:extLst>
      <p:ext uri="{BB962C8B-B14F-4D97-AF65-F5344CB8AC3E}">
        <p14:creationId xmlns:p14="http://schemas.microsoft.com/office/powerpoint/2010/main" val="145710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/>
          <a:stretch/>
        </p:blipFill>
        <p:spPr>
          <a:xfrm rot="16200000">
            <a:off x="4608487" y="2326720"/>
            <a:ext cx="6868697" cy="221525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58222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FA94E-1D9B-4125-9902-6BFEE373EEA0}" type="datetimeFigureOut">
              <a:rPr lang="en-GB" smtClean="0"/>
              <a:pPr/>
              <a:t>06/03/2019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3850" y="6356351"/>
            <a:ext cx="781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25F18-0A0A-4EBF-9150-D81CDC8E595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77423" y="6589431"/>
            <a:ext cx="1224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www.waterjpi.eu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1" y="6592888"/>
            <a:ext cx="6732000" cy="4571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22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70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8000" indent="-360000" algn="l" defTabSz="914400" rtl="0" eaLnBrk="1" latinLnBrk="0" hangingPunct="1">
        <a:lnSpc>
          <a:spcPct val="100000"/>
        </a:lnSpc>
        <a:spcBef>
          <a:spcPts val="2400"/>
        </a:spcBef>
        <a:buClr>
          <a:schemeClr val="accent6"/>
        </a:buClr>
        <a:buSzPct val="80000"/>
        <a:buFont typeface="Arial" panose="020B0604020202020204" pitchFamily="34" charset="0"/>
        <a:buChar char="►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20000" indent="-288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6">
            <a:lumMod val="75000"/>
          </a:schemeClr>
        </a:buClr>
        <a:buSzPct val="70000"/>
        <a:buFont typeface="Arial" panose="020B0604020202020204" pitchFamily="34" charset="0"/>
        <a:buChar char="►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30400" algn="l" defTabSz="914400" rtl="0" eaLnBrk="1" latinLnBrk="0" hangingPunct="1">
        <a:lnSpc>
          <a:spcPct val="10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2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8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30400" algn="l" defTabSz="914400" rtl="0" eaLnBrk="1" latinLnBrk="0" hangingPunct="1">
        <a:lnSpc>
          <a:spcPct val="80000"/>
        </a:lnSpc>
        <a:spcBef>
          <a:spcPts val="5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>
          <a:xfrm>
            <a:off x="623888" y="4859325"/>
            <a:ext cx="5491162" cy="1737195"/>
          </a:xfrm>
        </p:spPr>
        <p:txBody>
          <a:bodyPr>
            <a:normAutofit/>
          </a:bodyPr>
          <a:lstStyle/>
          <a:p>
            <a:r>
              <a:rPr lang="en-US" dirty="0" smtClean="0"/>
              <a:t>DProf. DProf. Prof. Prof. Dr Dr Miklas Scholz</a:t>
            </a:r>
            <a:endParaRPr lang="en-US" dirty="0"/>
          </a:p>
          <a:p>
            <a:endParaRPr lang="en-US" dirty="0"/>
          </a:p>
          <a:p>
            <a:r>
              <a:rPr lang="en-US" dirty="0"/>
              <a:t>Water JPI </a:t>
            </a:r>
            <a:r>
              <a:rPr lang="en-US" dirty="0" smtClean="0"/>
              <a:t>2018 Joint Call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12 </a:t>
            </a:r>
            <a:r>
              <a:rPr lang="en-US" dirty="0"/>
              <a:t>April </a:t>
            </a:r>
            <a:r>
              <a:rPr lang="en-US" dirty="0" smtClean="0"/>
              <a:t>2019, </a:t>
            </a:r>
            <a:r>
              <a:rPr lang="en-US" dirty="0"/>
              <a:t>Stockholm</a:t>
            </a:r>
          </a:p>
          <a:p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563081"/>
            <a:ext cx="7886700" cy="2852737"/>
          </a:xfrm>
        </p:spPr>
        <p:txBody>
          <a:bodyPr/>
          <a:lstStyle/>
          <a:p>
            <a:r>
              <a:rPr lang="en-US" dirty="0"/>
              <a:t>Research-based </a:t>
            </a:r>
            <a:r>
              <a:rPr lang="en-US" dirty="0" smtClean="0"/>
              <a:t>Assessment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Integrated approaches to Nature-based SOLUTIONS</a:t>
            </a:r>
            <a:r>
              <a:rPr lang="en-GB" dirty="0" smtClean="0"/>
              <a:t> (RAINSOLUTIONS)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501" y="3784821"/>
            <a:ext cx="2160471" cy="107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77" y="0"/>
            <a:ext cx="1573823" cy="11981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527911" y="1238953"/>
            <a:ext cx="1670649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RAINSOLUTIONS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597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EXPECTED IMPACT OF THE PROJECT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546227"/>
            <a:ext cx="8285931" cy="468144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Case </a:t>
            </a:r>
            <a:r>
              <a:rPr lang="en-US" sz="1800" dirty="0"/>
              <a:t>Study 4 – Irish case studies such as </a:t>
            </a:r>
            <a:r>
              <a:rPr lang="en-US" sz="1800" b="1" dirty="0"/>
              <a:t>Waterford and Tolka Valley Park, </a:t>
            </a:r>
            <a:r>
              <a:rPr lang="en-US" sz="1800" b="1" dirty="0" smtClean="0"/>
              <a:t>Dublin, </a:t>
            </a:r>
            <a:r>
              <a:rPr lang="en-US" sz="1800" b="1" dirty="0"/>
              <a:t>Ireland</a:t>
            </a:r>
            <a:r>
              <a:rPr lang="en-US" sz="1800" dirty="0"/>
              <a:t> (led by VESI</a:t>
            </a:r>
            <a:r>
              <a:rPr lang="en-US" sz="1800" dirty="0" smtClean="0"/>
              <a:t>).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Case </a:t>
            </a:r>
            <a:r>
              <a:rPr lang="en-US" sz="1800" dirty="0"/>
              <a:t>study 5 – Participatory planning of NBS for urban resilience in the </a:t>
            </a:r>
            <a:r>
              <a:rPr lang="en-US" sz="1800" b="1" dirty="0"/>
              <a:t>Amsterdam Metropolis, The Netherlands</a:t>
            </a:r>
            <a:r>
              <a:rPr lang="en-US" sz="1800" dirty="0"/>
              <a:t> (led by WUR, but not addressing themes 2.2 and 3) in collaboration with Amsterdam Institute for Advanced Metropolitan </a:t>
            </a:r>
            <a:r>
              <a:rPr lang="en-US" sz="1800" dirty="0" smtClean="0"/>
              <a:t>Solutions, </a:t>
            </a:r>
            <a:r>
              <a:rPr lang="en-US" sz="1800" dirty="0"/>
              <a:t>Amsterdam Rainproof at </a:t>
            </a:r>
            <a:r>
              <a:rPr lang="en-US" sz="1800" dirty="0" smtClean="0"/>
              <a:t>Waternet,  </a:t>
            </a:r>
            <a:r>
              <a:rPr lang="en-US" sz="1800" dirty="0"/>
              <a:t>Amsterdam water managing company and </a:t>
            </a:r>
            <a:r>
              <a:rPr lang="en-US" sz="1800" dirty="0" smtClean="0"/>
              <a:t>Deltares.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Case </a:t>
            </a:r>
            <a:r>
              <a:rPr lang="en-US" sz="1800" dirty="0"/>
              <a:t>Study 6 – </a:t>
            </a:r>
            <a:r>
              <a:rPr lang="en-US" sz="1800" b="1" dirty="0"/>
              <a:t>Parets del Vallés City, Spain </a:t>
            </a:r>
            <a:r>
              <a:rPr lang="en-US" sz="1800" dirty="0"/>
              <a:t>(led by TYPSA in collaboration with the Catalan Water Agency to undertake pond technology-based experimental and modelling development work benefiting industry as well</a:t>
            </a:r>
            <a:r>
              <a:rPr lang="en-US" sz="1800" dirty="0" smtClean="0"/>
              <a:t>).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Case </a:t>
            </a:r>
            <a:r>
              <a:rPr lang="en-US" sz="1800" dirty="0"/>
              <a:t>Study 7 – </a:t>
            </a:r>
            <a:r>
              <a:rPr lang="en-US" sz="1800" b="1" dirty="0"/>
              <a:t>Johannesburg and Pretoria, South Africa </a:t>
            </a:r>
            <a:r>
              <a:rPr lang="en-US" sz="1800" dirty="0"/>
              <a:t>(led by UJ and supported by UP). </a:t>
            </a: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Case </a:t>
            </a:r>
            <a:r>
              <a:rPr lang="en-US" sz="1800" dirty="0"/>
              <a:t>Study 8 – </a:t>
            </a:r>
            <a:r>
              <a:rPr lang="en-US" sz="1800" b="1" dirty="0"/>
              <a:t>Londrina, of Paraná, South Region, Brazil </a:t>
            </a:r>
            <a:r>
              <a:rPr lang="en-US" sz="1800" dirty="0"/>
              <a:t>(led by UTFPA). 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77" y="0"/>
            <a:ext cx="1573823" cy="11981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527911" y="1238953"/>
            <a:ext cx="1670649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RAINSOLUTIONS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8465" cy="140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0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-316523" y="3661599"/>
            <a:ext cx="78867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Any comments</a:t>
            </a:r>
            <a:r>
              <a:rPr lang="fr-FR" dirty="0" smtClean="0"/>
              <a:t>?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b="0" dirty="0" smtClean="0"/>
              <a:t>Contact: </a:t>
            </a:r>
            <a:r>
              <a:rPr lang="fr-FR" dirty="0" smtClean="0"/>
              <a:t>miklas.scholz@tvrl.lth.se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6" name="Espace réservé du contenu 4"/>
          <p:cNvPicPr>
            <a:picLocks noGrp="1"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352" y="3581400"/>
            <a:ext cx="1723348" cy="174704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77" y="0"/>
            <a:ext cx="1573823" cy="11981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527911" y="1238953"/>
            <a:ext cx="1670649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RAINSOLUTIONS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5974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OBJECTIVES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546228"/>
            <a:ext cx="8285931" cy="5447050"/>
          </a:xfrm>
        </p:spPr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r>
              <a:rPr lang="en-GB" sz="5500" dirty="0" smtClean="0"/>
              <a:t>To </a:t>
            </a:r>
            <a:r>
              <a:rPr lang="en-GB" sz="5500" dirty="0"/>
              <a:t>identify </a:t>
            </a:r>
            <a:r>
              <a:rPr lang="en-GB" sz="5500" b="1" i="1" dirty="0"/>
              <a:t>stakeholder and urban ecosystem needs</a:t>
            </a:r>
            <a:r>
              <a:rPr lang="en-GB" sz="5500" dirty="0"/>
              <a:t> to inform </a:t>
            </a:r>
            <a:r>
              <a:rPr lang="en-GB" sz="5500" dirty="0" smtClean="0"/>
              <a:t>planning/design;</a:t>
            </a:r>
            <a:endParaRPr lang="en-US" sz="5500" dirty="0"/>
          </a:p>
          <a:p>
            <a:pPr marL="0" lvl="0" indent="0">
              <a:buNone/>
            </a:pPr>
            <a:r>
              <a:rPr lang="en-GB" sz="5500" dirty="0"/>
              <a:t>T</a:t>
            </a:r>
            <a:r>
              <a:rPr lang="en-GB" sz="5500" dirty="0" smtClean="0"/>
              <a:t>o </a:t>
            </a:r>
            <a:r>
              <a:rPr lang="en-GB" sz="5500" dirty="0"/>
              <a:t>review and capitalize upon </a:t>
            </a:r>
            <a:r>
              <a:rPr lang="en-GB" sz="5500" b="1" i="1" dirty="0"/>
              <a:t>existing experiences of good </a:t>
            </a:r>
            <a:r>
              <a:rPr lang="en-GB" sz="5500" b="1" i="1" dirty="0" smtClean="0"/>
              <a:t>practices</a:t>
            </a:r>
            <a:r>
              <a:rPr lang="en-GB" sz="5500" dirty="0" smtClean="0"/>
              <a:t>;</a:t>
            </a:r>
            <a:endParaRPr lang="en-US" sz="5500" dirty="0"/>
          </a:p>
          <a:p>
            <a:pPr marL="0" lvl="0" indent="0">
              <a:buNone/>
            </a:pPr>
            <a:r>
              <a:rPr lang="en-GB" sz="5500" dirty="0"/>
              <a:t>T</a:t>
            </a:r>
            <a:r>
              <a:rPr lang="en-GB" sz="5500" dirty="0" smtClean="0"/>
              <a:t>o </a:t>
            </a:r>
            <a:r>
              <a:rPr lang="en-GB" sz="5500" b="1" i="1" dirty="0"/>
              <a:t>simulate the impact of climate variability</a:t>
            </a:r>
            <a:r>
              <a:rPr lang="en-GB" sz="5500" dirty="0"/>
              <a:t> and existing urban infrastructure on NBS within scaled </a:t>
            </a:r>
            <a:r>
              <a:rPr lang="en-GB" sz="5500" b="1" i="1" dirty="0"/>
              <a:t>pilot laboratory and field </a:t>
            </a:r>
            <a:r>
              <a:rPr lang="en-GB" sz="5500" b="1" i="1" dirty="0" smtClean="0"/>
              <a:t>installations</a:t>
            </a:r>
            <a:r>
              <a:rPr lang="en-GB" sz="5500" dirty="0" smtClean="0"/>
              <a:t>;</a:t>
            </a:r>
            <a:endParaRPr lang="en-US" sz="5500" dirty="0"/>
          </a:p>
          <a:p>
            <a:pPr marL="0" lvl="0" indent="0">
              <a:buNone/>
            </a:pPr>
            <a:r>
              <a:rPr lang="en-GB" sz="5500" dirty="0"/>
              <a:t>T</a:t>
            </a:r>
            <a:r>
              <a:rPr lang="en-GB" sz="5500" dirty="0" smtClean="0"/>
              <a:t>o </a:t>
            </a:r>
            <a:r>
              <a:rPr lang="en-GB" sz="5500" dirty="0"/>
              <a:t>develop an integrated </a:t>
            </a:r>
            <a:r>
              <a:rPr lang="en-GB" sz="5500" b="1" i="1" dirty="0"/>
              <a:t>indicator system</a:t>
            </a:r>
            <a:r>
              <a:rPr lang="en-GB" sz="5500" dirty="0"/>
              <a:t> for the evaluation of key NBS in terms of closing the </a:t>
            </a:r>
            <a:r>
              <a:rPr lang="en-GB" sz="5500" b="1" i="1" dirty="0"/>
              <a:t>water quantity and quality</a:t>
            </a:r>
            <a:r>
              <a:rPr lang="en-GB" sz="5500" dirty="0"/>
              <a:t> gap addressing also </a:t>
            </a:r>
            <a:r>
              <a:rPr lang="en-GB" sz="5500" b="1" i="1" dirty="0"/>
              <a:t>socio-economic</a:t>
            </a:r>
            <a:r>
              <a:rPr lang="en-GB" sz="5500" dirty="0"/>
              <a:t> </a:t>
            </a:r>
            <a:r>
              <a:rPr lang="en-GB" sz="5500" dirty="0" smtClean="0"/>
              <a:t>aspects;</a:t>
            </a:r>
            <a:endParaRPr lang="en-US" sz="5500" dirty="0"/>
          </a:p>
          <a:p>
            <a:pPr marL="0" lvl="0" indent="0">
              <a:buNone/>
            </a:pPr>
            <a:r>
              <a:rPr lang="en-GB" sz="5500" dirty="0"/>
              <a:t>T</a:t>
            </a:r>
            <a:r>
              <a:rPr lang="en-GB" sz="5500" dirty="0" smtClean="0"/>
              <a:t>o </a:t>
            </a:r>
            <a:r>
              <a:rPr lang="en-GB" sz="5500" dirty="0"/>
              <a:t>map </a:t>
            </a:r>
            <a:r>
              <a:rPr lang="en-GB" sz="5500" b="1" i="1" dirty="0"/>
              <a:t>ecosystem services</a:t>
            </a:r>
            <a:r>
              <a:rPr lang="en-GB" sz="5500" dirty="0"/>
              <a:t> delivered by NBS for an evaluation of the best technology to implement in different urban contexts to support sustainable water </a:t>
            </a:r>
            <a:r>
              <a:rPr lang="en-GB" sz="5500" dirty="0" smtClean="0"/>
              <a:t>management;</a:t>
            </a:r>
            <a:endParaRPr lang="en-US" sz="5500" dirty="0"/>
          </a:p>
          <a:p>
            <a:pPr marL="0" lvl="0" indent="0">
              <a:buNone/>
            </a:pPr>
            <a:r>
              <a:rPr lang="en-GB" sz="5500" dirty="0"/>
              <a:t>T</a:t>
            </a:r>
            <a:r>
              <a:rPr lang="en-GB" sz="5500" dirty="0" smtClean="0"/>
              <a:t>o </a:t>
            </a:r>
            <a:r>
              <a:rPr lang="en-GB" sz="5500" dirty="0"/>
              <a:t>create a </a:t>
            </a:r>
            <a:r>
              <a:rPr lang="en-GB" sz="5500" b="1" i="1" dirty="0"/>
              <a:t>NBS planning and design framework supported by machine learning to generate </a:t>
            </a:r>
            <a:r>
              <a:rPr lang="en-GB" sz="5500" b="1" i="1" dirty="0" smtClean="0"/>
              <a:t>recommendations</a:t>
            </a:r>
            <a:r>
              <a:rPr lang="en-GB" sz="5500" dirty="0" smtClean="0"/>
              <a:t>; </a:t>
            </a:r>
            <a:r>
              <a:rPr lang="en-GB" sz="5500" dirty="0"/>
              <a:t>and</a:t>
            </a:r>
            <a:endParaRPr lang="en-US" sz="5500" dirty="0"/>
          </a:p>
          <a:p>
            <a:pPr marL="0" lvl="0" indent="0">
              <a:buNone/>
            </a:pPr>
            <a:r>
              <a:rPr lang="en-GB" sz="5500" dirty="0"/>
              <a:t>T</a:t>
            </a:r>
            <a:r>
              <a:rPr lang="en-GB" sz="5500" dirty="0" smtClean="0"/>
              <a:t>o </a:t>
            </a:r>
            <a:r>
              <a:rPr lang="en-GB" sz="5500" b="1" i="1" dirty="0"/>
              <a:t>disseminate the self-sustainable web-based framework </a:t>
            </a:r>
            <a:r>
              <a:rPr lang="en-GB" sz="5500" dirty="0"/>
              <a:t>in collaboration with national stakeholders</a:t>
            </a:r>
            <a:r>
              <a:rPr lang="en-GB" sz="5500" b="1" i="1" dirty="0"/>
              <a:t> </a:t>
            </a:r>
            <a:r>
              <a:rPr lang="en-GB" sz="5500" b="1" i="1" dirty="0" smtClean="0"/>
              <a:t>and </a:t>
            </a:r>
            <a:r>
              <a:rPr lang="en-GB" sz="5500" b="1" i="1" dirty="0"/>
              <a:t>communicate the project </a:t>
            </a:r>
            <a:r>
              <a:rPr lang="en-GB" sz="5500" b="1" i="1" dirty="0" smtClean="0"/>
              <a:t>impact</a:t>
            </a:r>
            <a:r>
              <a:rPr lang="en-GB" sz="5500" dirty="0" smtClean="0"/>
              <a:t>.</a:t>
            </a:r>
            <a:endParaRPr lang="en-US" sz="5500" dirty="0"/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77" y="0"/>
            <a:ext cx="1573823" cy="11981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527911" y="1238953"/>
            <a:ext cx="1670649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RAINSOLUTIONS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8465" cy="140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8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5974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CONSORTIUM DESCRIPTION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472496"/>
            <a:ext cx="8285931" cy="48958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800" b="1" dirty="0"/>
              <a:t>Lund University </a:t>
            </a:r>
            <a:r>
              <a:rPr lang="en-GB" sz="1800" dirty="0"/>
              <a:t>(ULUND; supported by Malmö Stad (MALMO) as a subcontractor</a:t>
            </a:r>
            <a:r>
              <a:rPr lang="en-GB" sz="1800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b="1" dirty="0" smtClean="0"/>
              <a:t>University </a:t>
            </a:r>
            <a:r>
              <a:rPr lang="en-GB" sz="1800" b="1" dirty="0"/>
              <a:t>of Johannesburg </a:t>
            </a:r>
            <a:r>
              <a:rPr lang="en-GB" sz="1800" dirty="0"/>
              <a:t>(</a:t>
            </a:r>
            <a:r>
              <a:rPr lang="en-GB" sz="1800" dirty="0" smtClean="0"/>
              <a:t>UJ)</a:t>
            </a:r>
          </a:p>
          <a:p>
            <a:pPr marL="0" indent="0">
              <a:spcBef>
                <a:spcPts val="0"/>
              </a:spcBef>
              <a:buNone/>
            </a:pP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b="1" dirty="0" smtClean="0"/>
              <a:t>University </a:t>
            </a:r>
            <a:r>
              <a:rPr lang="en-GB" sz="1800" b="1" dirty="0"/>
              <a:t>of Pretoria </a:t>
            </a:r>
            <a:r>
              <a:rPr lang="en-GB" sz="1800" dirty="0"/>
              <a:t>(</a:t>
            </a:r>
            <a:r>
              <a:rPr lang="en-GB" sz="1800" dirty="0" smtClean="0"/>
              <a:t>UP)</a:t>
            </a:r>
          </a:p>
          <a:p>
            <a:pPr marL="0" indent="0">
              <a:spcBef>
                <a:spcPts val="0"/>
              </a:spcBef>
              <a:buNone/>
            </a:pP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b="1" dirty="0" smtClean="0"/>
              <a:t>VESI </a:t>
            </a:r>
            <a:r>
              <a:rPr lang="en-GB" sz="1800" b="1" dirty="0"/>
              <a:t>Environmental </a:t>
            </a:r>
            <a:r>
              <a:rPr lang="en-GB" sz="1800" dirty="0"/>
              <a:t>(</a:t>
            </a:r>
            <a:r>
              <a:rPr lang="en-GB" sz="1800" dirty="0" smtClean="0"/>
              <a:t>VESI)</a:t>
            </a:r>
          </a:p>
          <a:p>
            <a:pPr marL="0" indent="0">
              <a:spcBef>
                <a:spcPts val="0"/>
              </a:spcBef>
              <a:buNone/>
            </a:pP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b="1" dirty="0" smtClean="0"/>
              <a:t>Federal </a:t>
            </a:r>
            <a:r>
              <a:rPr lang="en-GB" sz="1800" b="1" dirty="0"/>
              <a:t>University of Technology </a:t>
            </a:r>
            <a:r>
              <a:rPr lang="en-GB" sz="1800" dirty="0"/>
              <a:t>(</a:t>
            </a:r>
            <a:r>
              <a:rPr lang="en-GB" sz="1800" dirty="0" smtClean="0"/>
              <a:t>UTFPA)</a:t>
            </a:r>
          </a:p>
          <a:p>
            <a:pPr marL="0" indent="0">
              <a:spcBef>
                <a:spcPts val="0"/>
              </a:spcBef>
              <a:buNone/>
            </a:pPr>
            <a:endParaRPr lang="en-GB" sz="1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b="1" dirty="0" smtClean="0"/>
              <a:t>Oslo Metropolitan University </a:t>
            </a:r>
            <a:r>
              <a:rPr lang="en-GB" sz="1800" dirty="0" smtClean="0"/>
              <a:t>(OsloMet; </a:t>
            </a:r>
            <a:r>
              <a:rPr lang="en-GB" sz="1800" dirty="0"/>
              <a:t>supported by the Centre for Sustainable Development and Innovation of Water Technology (</a:t>
            </a:r>
            <a:r>
              <a:rPr lang="en-GB" sz="1800" dirty="0" smtClean="0"/>
              <a:t>CSDI)</a:t>
            </a:r>
          </a:p>
          <a:p>
            <a:pPr marL="0" indent="0">
              <a:spcBef>
                <a:spcPts val="0"/>
              </a:spcBef>
              <a:buNone/>
            </a:pPr>
            <a:endParaRPr lang="en-GB" sz="1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b="1" dirty="0" smtClean="0"/>
              <a:t>Wageningen </a:t>
            </a:r>
            <a:r>
              <a:rPr lang="en-GB" sz="1800" b="1" dirty="0"/>
              <a:t>University </a:t>
            </a:r>
            <a:r>
              <a:rPr lang="en-GB" sz="1800" dirty="0"/>
              <a:t>(</a:t>
            </a:r>
            <a:r>
              <a:rPr lang="en-GB" sz="1800" dirty="0" smtClean="0"/>
              <a:t>WUR)</a:t>
            </a:r>
          </a:p>
          <a:p>
            <a:pPr marL="0" indent="0">
              <a:spcBef>
                <a:spcPts val="0"/>
              </a:spcBef>
              <a:buNone/>
            </a:pPr>
            <a:endParaRPr lang="en-GB" sz="1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b="1" dirty="0" smtClean="0"/>
              <a:t>Técnica </a:t>
            </a:r>
            <a:r>
              <a:rPr lang="en-GB" sz="1800" b="1" dirty="0"/>
              <a:t>y Proyectos S.A. </a:t>
            </a:r>
            <a:r>
              <a:rPr lang="en-GB" sz="1800" dirty="0"/>
              <a:t>(</a:t>
            </a:r>
            <a:r>
              <a:rPr lang="en-GB" sz="1800" dirty="0" smtClean="0"/>
              <a:t>TYPSA)</a:t>
            </a:r>
          </a:p>
          <a:p>
            <a:pPr marL="0" indent="0">
              <a:spcBef>
                <a:spcPts val="0"/>
              </a:spcBef>
              <a:buNone/>
            </a:pPr>
            <a:endParaRPr lang="en-GB" sz="1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b="1" dirty="0" smtClean="0"/>
              <a:t>University </a:t>
            </a:r>
            <a:r>
              <a:rPr lang="en-GB" sz="1800" b="1" dirty="0"/>
              <a:t>of Tartu</a:t>
            </a:r>
            <a:r>
              <a:rPr lang="en-GB" sz="1800" dirty="0"/>
              <a:t> (</a:t>
            </a:r>
            <a:r>
              <a:rPr lang="en-GB" sz="1800" dirty="0" smtClean="0"/>
              <a:t>UT); and</a:t>
            </a:r>
          </a:p>
          <a:p>
            <a:pPr marL="0" indent="0">
              <a:spcBef>
                <a:spcPts val="0"/>
              </a:spcBef>
              <a:buNone/>
            </a:pPr>
            <a:endParaRPr lang="en-GB" sz="1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b="1" dirty="0" smtClean="0"/>
              <a:t>Danube </a:t>
            </a:r>
            <a:r>
              <a:rPr lang="en-GB" sz="1800" b="1" dirty="0"/>
              <a:t>Delta National Institute for Research and Development </a:t>
            </a:r>
            <a:r>
              <a:rPr lang="en-GB" sz="1800" dirty="0"/>
              <a:t>(DDNI</a:t>
            </a:r>
            <a:r>
              <a:rPr lang="en-GB" sz="1800" dirty="0" smtClean="0"/>
              <a:t>)</a:t>
            </a:r>
            <a:endParaRPr lang="en-GB" sz="18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77" y="0"/>
            <a:ext cx="1573823" cy="11981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527911" y="1238953"/>
            <a:ext cx="1670649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RAINSOLUTIONS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8465" cy="140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8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5974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/>
              <a:t>WP DESCRIPTION</a:t>
            </a:r>
            <a:endParaRPr lang="es-ES" sz="28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77" y="0"/>
            <a:ext cx="1573823" cy="11981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527911" y="1238953"/>
            <a:ext cx="1670649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RAINSOLUTIONS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18895"/>
            <a:ext cx="7602708" cy="433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8465" cy="140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8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5974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/>
              <a:t>WP DESCRIPTION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628507"/>
            <a:ext cx="8285931" cy="48958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Theme 1: </a:t>
            </a:r>
            <a:r>
              <a:rPr lang="en-US" sz="1800" dirty="0"/>
              <a:t>E</a:t>
            </a:r>
            <a:r>
              <a:rPr lang="en-US" sz="1800" dirty="0" smtClean="0"/>
              <a:t>nabling </a:t>
            </a:r>
            <a:r>
              <a:rPr lang="en-US" sz="1800" b="1" dirty="0"/>
              <a:t>sustainable management </a:t>
            </a:r>
            <a:r>
              <a:rPr lang="en-US" sz="1800" dirty="0"/>
              <a:t>of water </a:t>
            </a:r>
            <a:r>
              <a:rPr lang="en-US" sz="1800" dirty="0" smtClean="0"/>
              <a:t>resources, </a:t>
            </a:r>
            <a:r>
              <a:rPr lang="en-US" sz="1800" dirty="0"/>
              <a:t>and developing new </a:t>
            </a:r>
            <a:r>
              <a:rPr lang="en-US" sz="1800" b="1" dirty="0"/>
              <a:t>guidelines</a:t>
            </a:r>
            <a:r>
              <a:rPr lang="en-US" sz="1800" dirty="0"/>
              <a:t> and </a:t>
            </a:r>
            <a:r>
              <a:rPr lang="en-US" sz="1800" b="1" dirty="0"/>
              <a:t>knowledge management </a:t>
            </a:r>
            <a:r>
              <a:rPr lang="en-US" sz="1800" dirty="0" smtClean="0"/>
              <a:t>approaches.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Sub-theme 1.1: Promoting </a:t>
            </a:r>
            <a:r>
              <a:rPr lang="en-US" sz="1800" b="1" dirty="0"/>
              <a:t>adaptive water management </a:t>
            </a:r>
            <a:r>
              <a:rPr lang="en-US" sz="1800" dirty="0"/>
              <a:t>for global </a:t>
            </a:r>
            <a:r>
              <a:rPr lang="en-US" sz="1800" dirty="0" smtClean="0"/>
              <a:t>change.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Sub-theme 1.2: Supporting </a:t>
            </a:r>
            <a:r>
              <a:rPr lang="en-US" sz="1800" b="1" dirty="0"/>
              <a:t>integrative management </a:t>
            </a:r>
            <a:r>
              <a:rPr lang="en-US" sz="1800" dirty="0"/>
              <a:t>by implementing natural water retention </a:t>
            </a:r>
            <a:r>
              <a:rPr lang="en-US" sz="1800" dirty="0" smtClean="0"/>
              <a:t>measures.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Theme 2: Strengthening </a:t>
            </a:r>
            <a:r>
              <a:rPr lang="en-US" sz="1800" b="1" dirty="0"/>
              <a:t>socio-economic approaches </a:t>
            </a:r>
            <a:r>
              <a:rPr lang="en-US" sz="1800" dirty="0"/>
              <a:t>to water management particularly for disadvantaged </a:t>
            </a:r>
            <a:r>
              <a:rPr lang="en-US" sz="1800" dirty="0" smtClean="0"/>
              <a:t>communities.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Sub-theme 2.1: Integrating </a:t>
            </a:r>
            <a:r>
              <a:rPr lang="en-US" sz="1800" b="1" dirty="0"/>
              <a:t>economic and social analyses </a:t>
            </a:r>
            <a:r>
              <a:rPr lang="en-US" sz="1800" dirty="0"/>
              <a:t>into </a:t>
            </a:r>
            <a:r>
              <a:rPr lang="en-US" sz="1800" dirty="0" smtClean="0"/>
              <a:t>decision-making.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Sub-theme 2.2: Promoting </a:t>
            </a:r>
            <a:r>
              <a:rPr lang="en-US" sz="1800" dirty="0"/>
              <a:t>the </a:t>
            </a:r>
            <a:r>
              <a:rPr lang="en-US" sz="1800" b="1" dirty="0"/>
              <a:t>reuse</a:t>
            </a:r>
            <a:r>
              <a:rPr lang="en-US" sz="1800" dirty="0"/>
              <a:t> of </a:t>
            </a:r>
            <a:r>
              <a:rPr lang="en-US" sz="1800" dirty="0" smtClean="0"/>
              <a:t>water.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Sub-theme 2.4: Supporting </a:t>
            </a:r>
            <a:r>
              <a:rPr lang="en-US" sz="1800" b="1" dirty="0"/>
              <a:t>new governance </a:t>
            </a:r>
            <a:r>
              <a:rPr lang="en-US" sz="1800" dirty="0"/>
              <a:t>and knowledge management </a:t>
            </a:r>
            <a:r>
              <a:rPr lang="en-US" sz="1800" dirty="0" smtClean="0"/>
              <a:t>approaches.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Theme 3: </a:t>
            </a:r>
            <a:r>
              <a:rPr lang="en-US" sz="1800" dirty="0"/>
              <a:t>P</a:t>
            </a:r>
            <a:r>
              <a:rPr lang="en-US" sz="1800" dirty="0" smtClean="0"/>
              <a:t>roviding </a:t>
            </a:r>
            <a:r>
              <a:rPr lang="en-US" sz="1800" b="1" dirty="0"/>
              <a:t>numerical tools </a:t>
            </a:r>
            <a:r>
              <a:rPr lang="en-US" sz="1800" dirty="0"/>
              <a:t>for sustainable integrative water </a:t>
            </a:r>
            <a:r>
              <a:rPr lang="en-US" sz="1800" dirty="0" smtClean="0"/>
              <a:t>management.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77" y="0"/>
            <a:ext cx="1573823" cy="11981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527911" y="1238953"/>
            <a:ext cx="1670649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RAINSOLUTIONS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8465" cy="140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6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5974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/>
              <a:t>WP DESCRIPTION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806603"/>
            <a:ext cx="8285931" cy="48958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WP 1</a:t>
            </a:r>
            <a:r>
              <a:rPr lang="en-US" sz="1800" dirty="0"/>
              <a:t>. </a:t>
            </a:r>
            <a:r>
              <a:rPr lang="en-US" sz="1800" b="1" dirty="0"/>
              <a:t>Building on existing knowledge</a:t>
            </a:r>
            <a:r>
              <a:rPr lang="en-US" sz="1800" dirty="0"/>
              <a:t> to support Themes 1.1, 1.2, 2.1, 2.2 and 2.4 (led by UT; supported by all partners, except TYPSA for theme 2.1). </a:t>
            </a: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WP 2. </a:t>
            </a:r>
            <a:r>
              <a:rPr lang="en-US" sz="1800" b="1" dirty="0"/>
              <a:t>Improving landscape, environmental and water quality aspects of urban water resources </a:t>
            </a:r>
            <a:r>
              <a:rPr lang="en-US" sz="1800" dirty="0"/>
              <a:t>to support Themes 1.1 and 1.2 (led by DDNI; supported by WUR, VESI, UJ and ULUND). </a:t>
            </a: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WP 3</a:t>
            </a:r>
            <a:r>
              <a:rPr lang="en-US" sz="1800" dirty="0"/>
              <a:t>. </a:t>
            </a:r>
            <a:r>
              <a:rPr lang="en-US" sz="1800" b="1" dirty="0"/>
              <a:t>Increasing urban resilience to climate pressures </a:t>
            </a:r>
            <a:r>
              <a:rPr lang="en-US" sz="1800" dirty="0"/>
              <a:t>to support Themes 1.1 and 1.2 (led by WUR; supported by </a:t>
            </a:r>
            <a:r>
              <a:rPr lang="en-US" sz="1800" dirty="0" smtClean="0"/>
              <a:t>OSLOMET, </a:t>
            </a:r>
            <a:r>
              <a:rPr lang="en-US" sz="1800" dirty="0"/>
              <a:t>UP and ULUND). </a:t>
            </a: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WP 4</a:t>
            </a:r>
            <a:r>
              <a:rPr lang="en-US" sz="1800" dirty="0"/>
              <a:t>. </a:t>
            </a:r>
            <a:r>
              <a:rPr lang="en-US" sz="1800" b="1" dirty="0"/>
              <a:t>Legal and institutional arrangements to sustain NBS for social inclusion </a:t>
            </a:r>
            <a:r>
              <a:rPr lang="en-US" sz="1800" dirty="0"/>
              <a:t>to support Themes 2.1, 2.2 and 2.4 (led by </a:t>
            </a:r>
            <a:r>
              <a:rPr lang="en-US" sz="1800" dirty="0" smtClean="0"/>
              <a:t>OSLOMET </a:t>
            </a:r>
            <a:r>
              <a:rPr lang="en-US" sz="1800" dirty="0"/>
              <a:t>supported by all partners, except WUR and TYPSA for theme 2.1). </a:t>
            </a: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77" y="0"/>
            <a:ext cx="1573823" cy="11981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527911" y="1238953"/>
            <a:ext cx="1670649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RAINSOLUTIONS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8465" cy="140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7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5974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/>
              <a:t>WP DESCRIPTION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832980"/>
            <a:ext cx="8285931" cy="48958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WP 5. </a:t>
            </a:r>
            <a:r>
              <a:rPr lang="en-US" sz="1800" b="1" dirty="0"/>
              <a:t>Integrated framework development</a:t>
            </a:r>
            <a:r>
              <a:rPr lang="en-US" sz="1800" dirty="0"/>
              <a:t> to support Theme 3 benefitting particularly Themes 1.1 and 1.2 (led by </a:t>
            </a:r>
            <a:r>
              <a:rPr lang="en-US" sz="1800" dirty="0" smtClean="0"/>
              <a:t>OSLOMET; </a:t>
            </a:r>
            <a:r>
              <a:rPr lang="en-US" sz="1800" dirty="0"/>
              <a:t>supported by all partners, except WUR).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WP 6</a:t>
            </a:r>
            <a:r>
              <a:rPr lang="en-US" sz="1800" dirty="0"/>
              <a:t>. </a:t>
            </a:r>
            <a:r>
              <a:rPr lang="en-US" sz="1800" b="1" dirty="0"/>
              <a:t>Framework application to selected case studies </a:t>
            </a:r>
            <a:r>
              <a:rPr lang="en-US" sz="1800" dirty="0"/>
              <a:t>to support all selected themes (led by case study leaders (see section 2.1.7) but VESI takes the overall responsibility). </a:t>
            </a: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WP 7</a:t>
            </a:r>
            <a:r>
              <a:rPr lang="en-US" sz="1800" dirty="0"/>
              <a:t>. </a:t>
            </a:r>
            <a:r>
              <a:rPr lang="en-US" sz="1800" b="1" dirty="0"/>
              <a:t>Dissemination, stakeholder engagement and communication </a:t>
            </a:r>
            <a:r>
              <a:rPr lang="en-US" sz="1800" dirty="0"/>
              <a:t>to support all selected themes (led by ULUND; supported all partners). </a:t>
            </a: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WP 8</a:t>
            </a:r>
            <a:r>
              <a:rPr lang="en-US" sz="1800" dirty="0"/>
              <a:t>. </a:t>
            </a:r>
            <a:r>
              <a:rPr lang="en-US" sz="1800" b="1" dirty="0"/>
              <a:t>Project management and coordination </a:t>
            </a:r>
            <a:r>
              <a:rPr lang="en-US" sz="1800" dirty="0"/>
              <a:t>to support all selected themes (led by ULUND). ULUND, </a:t>
            </a:r>
            <a:r>
              <a:rPr lang="en-US" sz="1800" dirty="0" smtClean="0"/>
              <a:t>OSLOMET, </a:t>
            </a:r>
            <a:r>
              <a:rPr lang="en-US" sz="1800" dirty="0"/>
              <a:t>WUR and DDNI form a Project Coordination </a:t>
            </a:r>
            <a:r>
              <a:rPr lang="en-US" sz="1800" dirty="0" smtClean="0"/>
              <a:t>Group.</a:t>
            </a:r>
            <a:endParaRPr lang="en-GB" sz="18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77" y="0"/>
            <a:ext cx="1573823" cy="11981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527911" y="1238953"/>
            <a:ext cx="1670649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RAINSOLUTIONS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8465" cy="140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41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597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EXPECTED IMPACT OF THE PROJECT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783619"/>
            <a:ext cx="8285931" cy="468144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Scientific</a:t>
            </a:r>
            <a:r>
              <a:rPr lang="en-US" sz="1800" dirty="0" smtClean="0"/>
              <a:t>: Delivering of </a:t>
            </a:r>
            <a:r>
              <a:rPr lang="en-US" sz="1800" dirty="0"/>
              <a:t>new knowledge and related </a:t>
            </a:r>
            <a:r>
              <a:rPr lang="en-US" sz="1800" b="1" i="1" dirty="0"/>
              <a:t>tools and guidelines </a:t>
            </a:r>
            <a:r>
              <a:rPr lang="en-US" sz="1800" dirty="0"/>
              <a:t>for innovative planning and assessment of NBS as part of sustainable water systems. </a:t>
            </a:r>
            <a:r>
              <a:rPr lang="en-US" sz="1800" dirty="0" smtClean="0"/>
              <a:t>Targeted </a:t>
            </a:r>
            <a:r>
              <a:rPr lang="en-US" sz="1800" b="1" i="1" dirty="0"/>
              <a:t>knowledge products </a:t>
            </a:r>
            <a:r>
              <a:rPr lang="en-US" sz="1800" dirty="0"/>
              <a:t>will be developed for the different audiences informing them about the benefits of NBS and the proposed evidence-based framework. The </a:t>
            </a:r>
            <a:r>
              <a:rPr lang="en-US" sz="1800" b="1" i="1" dirty="0" smtClean="0"/>
              <a:t>platform</a:t>
            </a:r>
            <a:r>
              <a:rPr lang="en-US" sz="1800" dirty="0" smtClean="0"/>
              <a:t> </a:t>
            </a:r>
            <a:r>
              <a:rPr lang="en-US" sz="1800" dirty="0"/>
              <a:t>will also facilitate expert knowledge exchange</a:t>
            </a:r>
            <a:r>
              <a:rPr lang="en-US" sz="18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Innovation</a:t>
            </a:r>
            <a:r>
              <a:rPr lang="en-US" sz="1800" dirty="0" smtClean="0"/>
              <a:t>: </a:t>
            </a:r>
            <a:r>
              <a:rPr lang="en-US" sz="1800" b="1" i="1" dirty="0" smtClean="0"/>
              <a:t>Reference </a:t>
            </a:r>
            <a:r>
              <a:rPr lang="en-US" sz="1800" b="1" i="1" dirty="0"/>
              <a:t>framework </a:t>
            </a:r>
            <a:r>
              <a:rPr lang="en-US" sz="1800" dirty="0"/>
              <a:t>for future solution deployment. This will facilitate the growth of </a:t>
            </a:r>
            <a:r>
              <a:rPr lang="en-US" sz="1800" b="1" i="1" dirty="0"/>
              <a:t>small businesses </a:t>
            </a:r>
            <a:r>
              <a:rPr lang="en-US" sz="1800" dirty="0"/>
              <a:t>providing NBS and services, and creating new local </a:t>
            </a:r>
            <a:r>
              <a:rPr lang="en-US" sz="1800" b="1" i="1" dirty="0"/>
              <a:t>green jobs </a:t>
            </a:r>
            <a:r>
              <a:rPr lang="en-US" sz="1800" dirty="0"/>
              <a:t>in the process</a:t>
            </a:r>
            <a:r>
              <a:rPr lang="en-US" sz="18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Societal</a:t>
            </a:r>
            <a:r>
              <a:rPr lang="en-US" sz="1800" dirty="0"/>
              <a:t>: </a:t>
            </a:r>
            <a:r>
              <a:rPr lang="en-US" sz="1800" dirty="0" smtClean="0"/>
              <a:t>Benefit </a:t>
            </a:r>
            <a:r>
              <a:rPr lang="en-US" sz="1800" dirty="0"/>
              <a:t>via substantially improved </a:t>
            </a:r>
            <a:r>
              <a:rPr lang="en-US" sz="1800" b="1" i="1" dirty="0"/>
              <a:t>quality of life and well-being </a:t>
            </a:r>
            <a:r>
              <a:rPr lang="en-US" sz="1800" dirty="0"/>
              <a:t>due to innovative NBS used which, in turn, will help </a:t>
            </a:r>
            <a:r>
              <a:rPr lang="en-US" sz="1800" b="1" i="1" dirty="0"/>
              <a:t>reduce the risk of flooding and droughts </a:t>
            </a:r>
            <a:r>
              <a:rPr lang="en-US" sz="1800" dirty="0"/>
              <a:t>whilst restoring urban ecosystems and adding to the amenity value of the urban environment.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77" y="0"/>
            <a:ext cx="1573823" cy="11981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527911" y="1238953"/>
            <a:ext cx="1670649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RAINSOLUTIONS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8465" cy="140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8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597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EXPECTED IMPACT OF THE PROJECT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546227"/>
            <a:ext cx="8285931" cy="468144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Case Study 1 – Sustainable Drainage Systems in </a:t>
            </a:r>
            <a:r>
              <a:rPr lang="en-US" sz="1800" b="1" dirty="0"/>
              <a:t>Malmö and Lund </a:t>
            </a:r>
            <a:r>
              <a:rPr lang="en-US" sz="1800" b="1" dirty="0" smtClean="0"/>
              <a:t>Region, Sweden </a:t>
            </a:r>
            <a:r>
              <a:rPr lang="en-US" sz="1800" dirty="0"/>
              <a:t>(led by MALMO and supported by ULUND in collaboration with Sweden Water Research, a water utility industry-association</a:t>
            </a:r>
            <a:r>
              <a:rPr lang="en-US" sz="1800" dirty="0" smtClean="0"/>
              <a:t>).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Case </a:t>
            </a:r>
            <a:r>
              <a:rPr lang="en-US" sz="1800" dirty="0"/>
              <a:t>Study 2 – </a:t>
            </a:r>
            <a:r>
              <a:rPr lang="en-US" sz="1800" b="1" dirty="0"/>
              <a:t>Tromsø, Northern Norway </a:t>
            </a:r>
            <a:r>
              <a:rPr lang="en-US" sz="1800" dirty="0"/>
              <a:t>(led by </a:t>
            </a:r>
            <a:r>
              <a:rPr lang="en-US" sz="1800" dirty="0" smtClean="0"/>
              <a:t>OSLOMET).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Case </a:t>
            </a:r>
            <a:r>
              <a:rPr lang="en-US" sz="1800" dirty="0"/>
              <a:t>study 3 – </a:t>
            </a:r>
            <a:r>
              <a:rPr lang="en-US" sz="1800" b="1" dirty="0" smtClean="0"/>
              <a:t>Tartu, </a:t>
            </a:r>
            <a:r>
              <a:rPr lang="en-US" sz="1800" b="1" dirty="0"/>
              <a:t>Estonia </a:t>
            </a:r>
            <a:r>
              <a:rPr lang="en-US" sz="1800" dirty="0"/>
              <a:t>(led by </a:t>
            </a:r>
            <a:r>
              <a:rPr lang="en-US" sz="1800" dirty="0" smtClean="0"/>
              <a:t>UT).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77" y="0"/>
            <a:ext cx="1573823" cy="11981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527911" y="1238953"/>
            <a:ext cx="1670649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RAINSOLUTIONS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kertua\AppData\Local\Microsoft\Windows\INetCache\Content.Word\RaadimalyTestFina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521" y="3572344"/>
            <a:ext cx="4563208" cy="313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8465" cy="140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65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 JPI new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1196</TotalTime>
  <Words>982</Words>
  <Application>Microsoft Office PowerPoint</Application>
  <PresentationFormat>On-screen Show (4:3)</PresentationFormat>
  <Paragraphs>105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Gill Sans MT</vt:lpstr>
      <vt:lpstr>Open Sans</vt:lpstr>
      <vt:lpstr>Times New Roman</vt:lpstr>
      <vt:lpstr>Water JPI new</vt:lpstr>
      <vt:lpstr>Research-based Assessment of Integrated approaches to Nature-based SOLUTIONS (RAINSOLUTIONS)</vt:lpstr>
      <vt:lpstr>OBJECTIVES</vt:lpstr>
      <vt:lpstr>CONSORTIUM DESCRIPTION</vt:lpstr>
      <vt:lpstr>WP DESCRIPTION</vt:lpstr>
      <vt:lpstr>WP DESCRIPTION</vt:lpstr>
      <vt:lpstr>WP DESCRIPTION</vt:lpstr>
      <vt:lpstr>WP DESCRIPTION</vt:lpstr>
      <vt:lpstr>EXPECTED IMPACT OF THE PROJECT</vt:lpstr>
      <vt:lpstr>EXPECTED IMPACT OF THE PROJECT</vt:lpstr>
      <vt:lpstr>EXPECTED IMPACT OF THE PROJECT</vt:lpstr>
      <vt:lpstr>Any comments?      Contact: miklas.scholz@tvrl.lth.se  </vt:lpstr>
    </vt:vector>
  </TitlesOfParts>
  <Company>ANR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WP1 Coordination and Management</dc:title>
  <dc:creator>RUIZ Nuria</dc:creator>
  <cp:lastModifiedBy>miklas</cp:lastModifiedBy>
  <cp:revision>68</cp:revision>
  <dcterms:created xsi:type="dcterms:W3CDTF">2018-10-03T09:02:39Z</dcterms:created>
  <dcterms:modified xsi:type="dcterms:W3CDTF">2019-03-06T16:25:59Z</dcterms:modified>
</cp:coreProperties>
</file>